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84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26DEAAAA-DC99-40F2-88FF-C1A45B14A305}"/>
    <pc:docChg chg="undo addSld delSld modSld">
      <pc:chgData name="Jodie Walsh2" userId="8f656482-1ee0-4981-a154-9528d7227717" providerId="ADAL" clId="{26DEAAAA-DC99-40F2-88FF-C1A45B14A305}" dt="2020-08-11T13:56:24.829" v="9" actId="2696"/>
      <pc:docMkLst>
        <pc:docMk/>
      </pc:docMkLst>
      <pc:sldChg chg="add del">
        <pc:chgData name="Jodie Walsh2" userId="8f656482-1ee0-4981-a154-9528d7227717" providerId="ADAL" clId="{26DEAAAA-DC99-40F2-88FF-C1A45B14A305}" dt="2020-08-11T13:56:24.829" v="9" actId="2696"/>
        <pc:sldMkLst>
          <pc:docMk/>
          <pc:sldMk cId="2077763033" sldId="665"/>
        </pc:sldMkLst>
      </pc:sldChg>
      <pc:sldChg chg="add del">
        <pc:chgData name="Jodie Walsh2" userId="8f656482-1ee0-4981-a154-9528d7227717" providerId="ADAL" clId="{26DEAAAA-DC99-40F2-88FF-C1A45B14A305}" dt="2020-08-11T13:56:22.678" v="8"/>
        <pc:sldMkLst>
          <pc:docMk/>
          <pc:sldMk cId="2348766543" sldId="847"/>
        </pc:sldMkLst>
      </pc:sldChg>
      <pc:sldMasterChg chg="addSldLayout delSldLayout">
        <pc:chgData name="Jodie Walsh2" userId="8f656482-1ee0-4981-a154-9528d7227717" providerId="ADAL" clId="{26DEAAAA-DC99-40F2-88FF-C1A45B14A305}" dt="2020-08-11T13:56:19.947" v="6" actId="2696"/>
        <pc:sldMasterMkLst>
          <pc:docMk/>
          <pc:sldMasterMk cId="2581759350" sldId="2147483648"/>
        </pc:sldMasterMkLst>
        <pc:sldLayoutChg chg="add del">
          <pc:chgData name="Jodie Walsh2" userId="8f656482-1ee0-4981-a154-9528d7227717" providerId="ADAL" clId="{26DEAAAA-DC99-40F2-88FF-C1A45B14A305}" dt="2020-08-11T13:56:19.947" v="6" actId="2696"/>
          <pc:sldLayoutMkLst>
            <pc:docMk/>
            <pc:sldMasterMk cId="2581759350" sldId="2147483648"/>
            <pc:sldLayoutMk cId="1120329723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EC522-944C-4C3A-9CD4-CE531D3E7578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4A380-C1A9-4C2C-BFCE-9D52F00BEE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9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7444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In pairs/ small group demo management of an asthma attack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0C943-89BF-4FF3-9CC5-52B2ED0101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3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2CA6-F936-4A45-9597-E151027AE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B37C0E-0933-4712-B7ED-6CAF0665F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64177-0F7F-48D9-8C56-FA84673C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78E19-63A7-4265-8648-2DDEEFD0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E4F61-A1A6-4FEB-9816-C47DE4ED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61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6A78-3179-4D88-8127-367CCBF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ED3B1-AB63-49C3-81A4-38F6BC8C3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B113F-D964-4723-8615-2078C48F7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A4071-4CFA-4711-A87C-125E0713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4E89B-9C03-4E3A-959A-AD14DBF6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76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B923E-7C52-4B81-BC01-F43C032C3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B7431-2EF2-41A9-9FEF-B6031AB45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8B37D-F7A2-4AA7-96CF-817FC6A5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6D9AF-C860-4970-8F16-D7B43A85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F7FC7-98C2-43F2-B7E4-31BFFA0A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6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/>
          <a:lstStyle>
            <a:lvl1pPr>
              <a:defRPr sz="399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6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318935"/>
            <a:ext cx="2101035" cy="371015"/>
          </a:xfrm>
          <a:prstGeom prst="rect">
            <a:avLst/>
          </a:prstGeom>
        </p:spPr>
        <p:txBody>
          <a:bodyPr/>
          <a:lstStyle>
            <a:lvl1pPr marL="0" marR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KS2 - Asthma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D859F5-06F4-4AE1-A647-FEA79B07EB90}"/>
              </a:ext>
            </a:extLst>
          </p:cNvPr>
          <p:cNvGrpSpPr/>
          <p:nvPr userDrawn="1"/>
        </p:nvGrpSpPr>
        <p:grpSpPr>
          <a:xfrm>
            <a:off x="3251200" y="4496783"/>
            <a:ext cx="8940801" cy="1849253"/>
            <a:chOff x="1842654" y="-1271155"/>
            <a:chExt cx="6705601" cy="1541044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923F48A9-913C-48C5-BD1C-E7584B578CCF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">
                <a:solidFill>
                  <a:srgbClr val="FF0000"/>
                </a:solidFill>
              </a:endParaRPr>
            </a:p>
          </p:txBody>
        </p:sp>
        <p:pic>
          <p:nvPicPr>
            <p:cNvPr id="14" name="Picture 13" descr="SJA logo on angled slice.psd">
              <a:extLst>
                <a:ext uri="{FF2B5EF4-FFF2-40B4-BE49-F238E27FC236}">
                  <a16:creationId xmlns:a16="http://schemas.microsoft.com/office/drawing/2014/main" id="{ED1874F0-255D-4745-8C32-66E1AD2E601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4E6170FD-BE12-41EA-AE24-92303E6BA0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1110" y="6526866"/>
            <a:ext cx="12214219" cy="32549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D0A4739-9D52-4440-9CD0-FF4389EB6401}"/>
              </a:ext>
            </a:extLst>
          </p:cNvPr>
          <p:cNvGrpSpPr/>
          <p:nvPr userDrawn="1"/>
        </p:nvGrpSpPr>
        <p:grpSpPr>
          <a:xfrm>
            <a:off x="3223796" y="4460083"/>
            <a:ext cx="8957095" cy="2049144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EAEF132E-8D5E-42DC-93FA-F506B1E9BDD2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0709B672-F81B-4C5C-936C-89DAE3A711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032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649C-522A-47AC-A7EB-CA6A9CC1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2A18E-3B62-4E16-879F-EF0F6F47E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CF7F1-06F5-4374-AF90-38E9E5DF0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13F0E-2D9C-4D6C-92D3-F972A22D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1A04D-0047-4830-B108-A15AB97C7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22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8348-4FDF-4FC6-A011-AEFE6FC1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71DD5-DA6D-4486-9329-51C7B8BF0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06761-92C2-4F4E-9881-5A7DCB224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F657D-000D-4412-8A74-ADFEA707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ED067-0F5D-41EA-AA63-61A91AB7B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8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21A3-56E5-4975-94BF-765AB9069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E37C4-0680-4DED-8CA0-CB41AB4E98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0C098-F36C-45DA-8D1F-5C834AE35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5EF94-0069-4954-B3AE-5719BEB7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FFFBF-90A1-48E8-A96E-BE0C59BAB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F08F7-F0E5-4E89-AA9A-87F2E09DE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9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D162-CCBE-49A7-B73E-C9A223F20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D2223-2423-4D9F-B745-906D033B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57C25-FF2F-45BE-94EE-F237A446D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DE6746-97F9-4C12-B725-2CF11E182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390E0-BCFA-472E-B3CE-AB4CE6B9C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7DDED2-23BF-4F93-A194-84906F7D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1524B2-4445-4574-9983-64303227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4A7F1E-BA85-4DDF-B303-5A25F02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47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909E-E174-4C16-8B53-97DC5FFCC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05ED50-873A-4C29-BD3B-0E1D6AAB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8CB2B-1696-4FA1-A9CB-5EF2FFA7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76872-88E2-48DF-8AA3-83E47793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1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1E863-E504-49DA-8E04-AE47C2FC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C799F-AD75-4352-89A6-C7D80431E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23A88-98C2-4F3D-B515-05D9C36EE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2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0C73F-4A5E-43C1-9078-DA761664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AB83-BA09-4828-8894-BAC8B5E5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B8AE4-D0D1-4A0B-B91D-F3D762CFE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07F75-AA92-4A1B-840F-F0F96934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91316-C23A-4214-A358-E97F1360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F6625-9ED8-4FD6-985D-7CF59671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19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705FB-5E23-479C-A47E-323E91AD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9ED31-4790-40FA-A63D-426A96850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E31E0-7703-4501-B893-3806EBC6B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ECC4-0E80-4890-BE8F-B0D8F4E4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03B17-0B3A-4BCB-9FA0-D4DA91B3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FDDE4-4ED3-4B9E-92B5-6DC84169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20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0CE69-2E52-4A1E-8EAB-22F2FA224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FAEE-8464-43B7-84EA-A845A40F6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CDFAA-A9CC-45E0-A196-544AB1EB3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E4599-245C-489A-9439-2F5E6622AB22}" type="datetimeFigureOut">
              <a:rPr lang="en-GB" smtClean="0"/>
              <a:t>11/08/2020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674DA-DE49-4A80-BB2E-544A3A648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598E4-477E-46C2-8283-040F525DE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75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66742-BBF7-46AA-9065-D7E71CAAB5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1053480" y="636277"/>
            <a:ext cx="2787835" cy="595237"/>
          </a:xfrm>
        </p:spPr>
        <p:txBody>
          <a:bodyPr>
            <a:noAutofit/>
          </a:bodyPr>
          <a:lstStyle/>
          <a:p>
            <a:r>
              <a:rPr lang="en-GB" dirty="0"/>
              <a:t>Your turn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E3F9EE6-1BF2-4060-BB04-F533D35E936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1059389" y="1231515"/>
            <a:ext cx="4058638" cy="595237"/>
          </a:xfrm>
        </p:spPr>
        <p:txBody>
          <a:bodyPr>
            <a:noAutofit/>
          </a:bodyPr>
          <a:lstStyle/>
          <a:p>
            <a:r>
              <a:rPr lang="en-GB" dirty="0"/>
              <a:t>Asthma attack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3709B3D-F83B-4895-A685-543591CED8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noFill/>
          <a:ln>
            <a:solidFill>
              <a:schemeClr val="bg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41EDFB-6A84-4061-98D2-DDD418B1814B}"/>
              </a:ext>
            </a:extLst>
          </p:cNvPr>
          <p:cNvSpPr txBox="1"/>
          <p:nvPr/>
        </p:nvSpPr>
        <p:spPr>
          <a:xfrm>
            <a:off x="1090369" y="2196406"/>
            <a:ext cx="2164090" cy="1332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608" indent="-284608">
              <a:spcAft>
                <a:spcPts val="648"/>
              </a:spcAft>
              <a:buClr>
                <a:srgbClr val="007A53"/>
              </a:buClr>
              <a:buFont typeface="+mj-lt"/>
              <a:buAutoNum type="arabicPeriod"/>
            </a:pPr>
            <a:r>
              <a:rPr lang="en-GB" sz="1260" b="1" dirty="0">
                <a:latin typeface="Arial" panose="020B0604020202020204" pitchFamily="34" charset="0"/>
                <a:cs typeface="Arial" panose="020B0604020202020204" pitchFamily="34" charset="0"/>
              </a:rPr>
              <a:t>Reassure the casualty</a:t>
            </a:r>
          </a:p>
          <a:p>
            <a:pPr marL="284608" indent="-284608">
              <a:buSzPct val="100000"/>
              <a:buBlip>
                <a:blip r:embed="rId3"/>
              </a:buBlip>
            </a:pPr>
            <a:r>
              <a:rPr lang="en-GB" sz="1260" dirty="0">
                <a:latin typeface="Arial" panose="020B0604020202020204" pitchFamily="34" charset="0"/>
                <a:cs typeface="Arial" panose="020B0604020202020204" pitchFamily="34" charset="0"/>
              </a:rPr>
              <a:t>Sit them up</a:t>
            </a:r>
          </a:p>
          <a:p>
            <a:pPr marL="284608" indent="-284608">
              <a:buSzPct val="100000"/>
              <a:buBlip>
                <a:blip r:embed="rId3"/>
              </a:buBlip>
            </a:pPr>
            <a:r>
              <a:rPr lang="en-GB" sz="1260" dirty="0">
                <a:latin typeface="Arial" panose="020B0604020202020204" pitchFamily="34" charset="0"/>
                <a:cs typeface="Arial" panose="020B0604020202020204" pitchFamily="34" charset="0"/>
              </a:rPr>
              <a:t>If it’s the casualty’s first ever asthma attack then call 999/112 immediately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53F38CF-AD36-4C88-A9B5-EA2DDA1E5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049" y="1357595"/>
            <a:ext cx="2341007" cy="23410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AD2E6F-24F9-4AF6-8EF2-CFED48857235}"/>
              </a:ext>
            </a:extLst>
          </p:cNvPr>
          <p:cNvSpPr txBox="1"/>
          <p:nvPr/>
        </p:nvSpPr>
        <p:spPr>
          <a:xfrm>
            <a:off x="5105970" y="2212160"/>
            <a:ext cx="3763376" cy="21082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08610" indent="-308610">
              <a:spcAft>
                <a:spcPts val="648"/>
              </a:spcAft>
              <a:buClr>
                <a:schemeClr val="tx2"/>
              </a:buClr>
              <a:buAutoNum type="arabicPeriod" startAt="2"/>
            </a:pPr>
            <a:r>
              <a:rPr lang="en-GB" sz="1260" b="1" dirty="0">
                <a:latin typeface="Arial" panose="020B0604020202020204" pitchFamily="34" charset="0"/>
                <a:cs typeface="Arial" panose="020B0604020202020204" pitchFamily="34" charset="0"/>
              </a:rPr>
              <a:t>Assist them with a dose of their reliever inhaler (usually blue) </a:t>
            </a:r>
          </a:p>
          <a:p>
            <a:pPr marL="284608" indent="-284608">
              <a:buSzPct val="100000"/>
              <a:buBlip>
                <a:blip r:embed="rId3"/>
              </a:buBlip>
            </a:pPr>
            <a:r>
              <a:rPr lang="en-GB" sz="1260" dirty="0">
                <a:latin typeface="Arial" panose="020B0604020202020204" pitchFamily="34" charset="0"/>
                <a:cs typeface="Arial" panose="020B0604020202020204" pitchFamily="34" charset="0"/>
              </a:rPr>
              <a:t>Using a spacer if they have one every 30 to 60 seconds, up to a maximum of 10 puffs </a:t>
            </a:r>
          </a:p>
          <a:p>
            <a:pPr marL="284608" indent="-284608">
              <a:buSzPct val="100000"/>
              <a:buBlip>
                <a:blip r:embed="rId3"/>
              </a:buBlip>
            </a:pPr>
            <a:r>
              <a:rPr lang="en-GB" sz="1260" dirty="0">
                <a:latin typeface="Arial" panose="020B0604020202020204" pitchFamily="34" charset="0"/>
                <a:cs typeface="Arial" panose="020B0604020202020204" pitchFamily="34" charset="0"/>
              </a:rPr>
              <a:t>Encourage the casualty to breathe slowly and deeply</a:t>
            </a:r>
          </a:p>
          <a:p>
            <a:pPr marL="284608" indent="-284608">
              <a:buSzPct val="100000"/>
              <a:buBlip>
                <a:blip r:embed="rId3"/>
              </a:buBlip>
            </a:pPr>
            <a:r>
              <a:rPr lang="en-GB" sz="1260" dirty="0">
                <a:latin typeface="Arial" panose="020B0604020202020204" pitchFamily="34" charset="0"/>
                <a:cs typeface="Arial" panose="020B0604020202020204" pitchFamily="34" charset="0"/>
              </a:rPr>
              <a:t>Maximum 10 puffs</a:t>
            </a:r>
          </a:p>
          <a:p>
            <a:pPr marL="284608" indent="-284608">
              <a:buSzPct val="100000"/>
              <a:buBlip>
                <a:blip r:embed="rId3"/>
              </a:buBlip>
            </a:pPr>
            <a:r>
              <a:rPr lang="en-GB" sz="1260" dirty="0">
                <a:latin typeface="Arial" panose="020B0604020202020204" pitchFamily="34" charset="0"/>
                <a:cs typeface="Arial" panose="020B0604020202020204" pitchFamily="34" charset="0"/>
              </a:rPr>
              <a:t>Encourage them to find a sitting position they feel comfortable with</a:t>
            </a:r>
          </a:p>
          <a:p>
            <a:pPr marL="284608" indent="-284608">
              <a:buSzPct val="100000"/>
              <a:buBlip>
                <a:blip r:embed="rId3"/>
              </a:buBlip>
            </a:pPr>
            <a:endParaRPr lang="en-GB" sz="12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E08DD3-C4DB-4927-969C-7C485594C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908" t="3724"/>
          <a:stretch/>
        </p:blipFill>
        <p:spPr>
          <a:xfrm>
            <a:off x="8866553" y="1994818"/>
            <a:ext cx="1373435" cy="197180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9B2380B-248B-4D26-B69D-6CD6F919943E}"/>
              </a:ext>
            </a:extLst>
          </p:cNvPr>
          <p:cNvSpPr>
            <a:spLocks noChangeAspect="1"/>
          </p:cNvSpPr>
          <p:nvPr/>
        </p:nvSpPr>
        <p:spPr>
          <a:xfrm>
            <a:off x="1033101" y="4216516"/>
            <a:ext cx="2036434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608" indent="-284608">
              <a:spcAft>
                <a:spcPts val="648"/>
              </a:spcAft>
            </a:pPr>
            <a:r>
              <a:rPr lang="en-GB" sz="126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260" b="1" dirty="0">
                <a:latin typeface="Arial" panose="020B0604020202020204" pitchFamily="34" charset="0"/>
                <a:cs typeface="Arial" panose="020B0604020202020204" pitchFamily="34" charset="0"/>
              </a:rPr>
              <a:t>	If attack does not ease after they have had 10 puffs of inhaler, or if their condition does not improve then call </a:t>
            </a:r>
            <a:r>
              <a:rPr lang="en-GB" sz="126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999/112</a:t>
            </a:r>
            <a:r>
              <a:rPr lang="en-GB" sz="1260" b="1" dirty="0">
                <a:latin typeface="Arial" panose="020B0604020202020204" pitchFamily="34" charset="0"/>
                <a:cs typeface="Arial" panose="020B0604020202020204" pitchFamily="34" charset="0"/>
              </a:rPr>
              <a:t> for an ambulance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58425B3-3E69-49FD-9837-80588F1F6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0" t="18986" r="22445"/>
          <a:stretch/>
        </p:blipFill>
        <p:spPr>
          <a:xfrm>
            <a:off x="3069535" y="3962586"/>
            <a:ext cx="1221605" cy="196173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9FADC59-E2FE-4659-92EC-A44F97C08FAF}"/>
              </a:ext>
            </a:extLst>
          </p:cNvPr>
          <p:cNvSpPr/>
          <p:nvPr/>
        </p:nvSpPr>
        <p:spPr>
          <a:xfrm>
            <a:off x="5105970" y="4234652"/>
            <a:ext cx="4306153" cy="210826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84608" indent="-284608">
              <a:spcAft>
                <a:spcPts val="648"/>
              </a:spcAft>
            </a:pPr>
            <a:r>
              <a:rPr lang="en-GB" sz="126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260" b="1" dirty="0">
                <a:latin typeface="Arial" panose="020B0604020202020204" pitchFamily="34" charset="0"/>
                <a:cs typeface="Arial" panose="020B0604020202020204" pitchFamily="34" charset="0"/>
              </a:rPr>
              <a:t>	If the ambulance has not arrived within 15 mins, repeat step 2</a:t>
            </a:r>
            <a:endParaRPr lang="en-GB" sz="12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4608" indent="-284608">
              <a:buSzPct val="100000"/>
              <a:buBlip>
                <a:blip r:embed="rId3"/>
              </a:buBlip>
            </a:pPr>
            <a:r>
              <a:rPr lang="en-GB" sz="1260" dirty="0">
                <a:latin typeface="Arial" panose="020B0604020202020204" pitchFamily="34" charset="0"/>
                <a:cs typeface="Arial" panose="020B0604020202020204" pitchFamily="34" charset="0"/>
              </a:rPr>
              <a:t>If the casualty improves and you do not need to call 999/112, advise the patient to get a same day appointment to see their GP or asthma nurse</a:t>
            </a:r>
          </a:p>
          <a:p>
            <a:pPr>
              <a:buSzPct val="100000"/>
            </a:pPr>
            <a:endParaRPr lang="en-GB" sz="12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endParaRPr lang="en-GB" sz="12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endParaRPr lang="en-GB" sz="12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126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en-GB" sz="1260" b="1" dirty="0">
                <a:latin typeface="Arial" panose="020B0604020202020204" pitchFamily="34" charset="0"/>
                <a:cs typeface="Arial" panose="020B0604020202020204" pitchFamily="34" charset="0"/>
              </a:rPr>
              <a:t>: Your casualty could become unresponsive. Be prepared to perform CPR.</a:t>
            </a:r>
            <a:endParaRPr lang="en-GB" sz="12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6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C20D03-60F1-4122-9CAB-BFCEE8B5D4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A9A653-E825-4660-8380-F3BDC4844E67}"/>
</file>

<file path=customXml/itemProps3.xml><?xml version="1.0" encoding="utf-8"?>
<ds:datastoreItem xmlns:ds="http://schemas.openxmlformats.org/officeDocument/2006/customXml" ds:itemID="{CEF5DFFA-F1F4-4218-A4F8-517082A09DE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9425ae5-10be-44d4-8a21-34889a79df5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178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12</cp:revision>
  <dcterms:created xsi:type="dcterms:W3CDTF">2019-06-19T11:02:37Z</dcterms:created>
  <dcterms:modified xsi:type="dcterms:W3CDTF">2020-08-11T13:56:29Z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